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99" r:id="rId3"/>
    <p:sldId id="301" r:id="rId4"/>
    <p:sldId id="300" r:id="rId5"/>
    <p:sldId id="304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0"/>
    <a:srgbClr val="FF8E00"/>
    <a:srgbClr val="FF1D00"/>
    <a:srgbClr val="00BC50"/>
    <a:srgbClr val="00BE50"/>
    <a:srgbClr val="00A250"/>
    <a:srgbClr val="0068FF"/>
    <a:srgbClr val="006EFF"/>
    <a:srgbClr val="0064FA"/>
    <a:srgbClr val="FF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/>
    <p:restoredTop sz="83425"/>
  </p:normalViewPr>
  <p:slideViewPr>
    <p:cSldViewPr snapToGrid="0" snapToObjects="1" showGuides="1">
      <p:cViewPr varScale="1">
        <p:scale>
          <a:sx n="105" d="100"/>
          <a:sy n="105" d="100"/>
        </p:scale>
        <p:origin x="1960" y="184"/>
      </p:cViewPr>
      <p:guideLst>
        <p:guide orient="horz" pos="2160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050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2696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80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55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81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 err="1">
                <a:latin typeface="Aileron Heavy" pitchFamily="2" charset="77"/>
              </a:rPr>
              <a:t>Creating</a:t>
            </a:r>
            <a:r>
              <a:rPr lang="de-CH" sz="3600" b="1" i="0" dirty="0">
                <a:latin typeface="Aileron Heavy" pitchFamily="2" charset="77"/>
              </a:rPr>
              <a:t> </a:t>
            </a:r>
            <a:r>
              <a:rPr lang="de-CH" sz="3600" b="1" i="0" dirty="0" err="1">
                <a:latin typeface="Aileron Heavy" pitchFamily="2" charset="77"/>
              </a:rPr>
              <a:t>the</a:t>
            </a:r>
            <a:r>
              <a:rPr lang="de-CH" sz="36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 err="1">
                <a:latin typeface="Aileron Heavy" pitchFamily="2" charset="77"/>
              </a:rPr>
              <a:t>Creating</a:t>
            </a:r>
            <a:r>
              <a:rPr lang="de-CH" sz="2800" b="1" i="0" dirty="0">
                <a:latin typeface="Aileron Heavy" pitchFamily="2" charset="77"/>
              </a:rPr>
              <a:t> </a:t>
            </a:r>
            <a:r>
              <a:rPr lang="de-CH" sz="2800" b="1" i="0" dirty="0" err="1">
                <a:latin typeface="Aileron Heavy" pitchFamily="2" charset="77"/>
              </a:rPr>
              <a:t>the</a:t>
            </a:r>
            <a:r>
              <a:rPr lang="de-CH" sz="28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/>
              <a:t>17.06.21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1610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79CE8E0-6599-9647-A50D-FE13D6CD5F39}"/>
              </a:ext>
            </a:extLst>
          </p:cNvPr>
          <p:cNvGrpSpPr/>
          <p:nvPr/>
        </p:nvGrpSpPr>
        <p:grpSpPr>
          <a:xfrm>
            <a:off x="0" y="52794"/>
            <a:ext cx="12192000" cy="1207058"/>
            <a:chOff x="0" y="46708"/>
            <a:chExt cx="12192000" cy="1207058"/>
          </a:xfrm>
        </p:grpSpPr>
        <p:sp>
          <p:nvSpPr>
            <p:cNvPr id="8" name="Trapez 7">
              <a:extLst>
                <a:ext uri="{FF2B5EF4-FFF2-40B4-BE49-F238E27FC236}">
                  <a16:creationId xmlns:a16="http://schemas.microsoft.com/office/drawing/2014/main" id="{000A0D85-728B-3545-A3E5-B0B0EF538F16}"/>
                </a:ext>
              </a:extLst>
            </p:cNvPr>
            <p:cNvSpPr/>
            <p:nvPr/>
          </p:nvSpPr>
          <p:spPr>
            <a:xfrm>
              <a:off x="0" y="46708"/>
              <a:ext cx="3936510" cy="318417"/>
            </a:xfrm>
            <a:prstGeom prst="trapezoid">
              <a:avLst>
                <a:gd name="adj" fmla="val 47976"/>
              </a:avLst>
            </a:prstGeom>
            <a:solidFill>
              <a:srgbClr val="FFA6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034502A-3025-8849-8318-ACB4BACA87A3}"/>
                </a:ext>
              </a:extLst>
            </p:cNvPr>
            <p:cNvSpPr/>
            <p:nvPr/>
          </p:nvSpPr>
          <p:spPr>
            <a:xfrm>
              <a:off x="0" y="365126"/>
              <a:ext cx="12192000" cy="888640"/>
            </a:xfrm>
            <a:prstGeom prst="rect">
              <a:avLst/>
            </a:prstGeom>
            <a:gradFill>
              <a:gsLst>
                <a:gs pos="0">
                  <a:srgbClr val="FFA600">
                    <a:alpha val="50000"/>
                  </a:srgbClr>
                </a:gs>
                <a:gs pos="100000">
                  <a:srgbClr val="FF8E00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6CA610-AFA4-3C47-A316-C3B74494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2000" dirty="0"/>
              <a:t>Regelmässige Teilnahme an der Veranstaltung</a:t>
            </a:r>
          </a:p>
          <a:p>
            <a:pPr>
              <a:lnSpc>
                <a:spcPct val="100000"/>
              </a:lnSpc>
            </a:pPr>
            <a:r>
              <a:rPr lang="de-CH" sz="2000" dirty="0"/>
              <a:t>Vorbereitung der Literatur</a:t>
            </a:r>
          </a:p>
          <a:p>
            <a:pPr>
              <a:lnSpc>
                <a:spcPct val="100000"/>
              </a:lnSpc>
            </a:pPr>
            <a:r>
              <a:rPr lang="de-CH" sz="2000" dirty="0"/>
              <a:t>Regelmässige Abgabe der Übungen</a:t>
            </a:r>
          </a:p>
          <a:p>
            <a:pPr>
              <a:lnSpc>
                <a:spcPct val="100000"/>
              </a:lnSpc>
            </a:pPr>
            <a:endParaRPr lang="de-CH" sz="2000" dirty="0"/>
          </a:p>
          <a:p>
            <a:pPr>
              <a:lnSpc>
                <a:spcPct val="100000"/>
              </a:lnSpc>
              <a:buFont typeface="Wingdings" pitchFamily="2" charset="2"/>
              <a:buChar char="Ø"/>
            </a:pPr>
            <a:r>
              <a:rPr lang="de-CH" sz="2000" dirty="0"/>
              <a:t>Bewertung: Pass/Fail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7E3322-99D2-3E49-AD00-C7E94ED52C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8BFDF-F9B0-8441-B07D-C03BD77C66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E85AB0-CF84-B74A-9191-F29092DC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986D0C-58C3-8F4E-92D4-AB1E82AC9C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Organisatorisches</a:t>
            </a:r>
          </a:p>
        </p:txBody>
      </p:sp>
    </p:spTree>
    <p:extLst>
      <p:ext uri="{BB962C8B-B14F-4D97-AF65-F5344CB8AC3E}">
        <p14:creationId xmlns:p14="http://schemas.microsoft.com/office/powerpoint/2010/main" val="782758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79CE8E0-6599-9647-A50D-FE13D6CD5F39}"/>
              </a:ext>
            </a:extLst>
          </p:cNvPr>
          <p:cNvGrpSpPr/>
          <p:nvPr/>
        </p:nvGrpSpPr>
        <p:grpSpPr>
          <a:xfrm>
            <a:off x="0" y="52794"/>
            <a:ext cx="12192000" cy="1207058"/>
            <a:chOff x="0" y="46708"/>
            <a:chExt cx="12192000" cy="1207058"/>
          </a:xfrm>
        </p:grpSpPr>
        <p:sp>
          <p:nvSpPr>
            <p:cNvPr id="8" name="Trapez 7">
              <a:extLst>
                <a:ext uri="{FF2B5EF4-FFF2-40B4-BE49-F238E27FC236}">
                  <a16:creationId xmlns:a16="http://schemas.microsoft.com/office/drawing/2014/main" id="{000A0D85-728B-3545-A3E5-B0B0EF538F16}"/>
                </a:ext>
              </a:extLst>
            </p:cNvPr>
            <p:cNvSpPr/>
            <p:nvPr/>
          </p:nvSpPr>
          <p:spPr>
            <a:xfrm>
              <a:off x="0" y="46708"/>
              <a:ext cx="3936510" cy="318417"/>
            </a:xfrm>
            <a:prstGeom prst="trapezoid">
              <a:avLst>
                <a:gd name="adj" fmla="val 47976"/>
              </a:avLst>
            </a:prstGeom>
            <a:solidFill>
              <a:srgbClr val="FFA6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034502A-3025-8849-8318-ACB4BACA87A3}"/>
                </a:ext>
              </a:extLst>
            </p:cNvPr>
            <p:cNvSpPr/>
            <p:nvPr/>
          </p:nvSpPr>
          <p:spPr>
            <a:xfrm>
              <a:off x="0" y="365126"/>
              <a:ext cx="12192000" cy="888640"/>
            </a:xfrm>
            <a:prstGeom prst="rect">
              <a:avLst/>
            </a:prstGeom>
            <a:gradFill>
              <a:gsLst>
                <a:gs pos="0">
                  <a:srgbClr val="FFA600">
                    <a:alpha val="50000"/>
                  </a:srgbClr>
                </a:gs>
                <a:gs pos="100000">
                  <a:srgbClr val="FF8E00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6CA610-AFA4-3C47-A316-C3B74494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de-CH" sz="1900" dirty="0"/>
              <a:t>2 Tutorinnen zur Beantwortung von Fragen/Mithilfe während der Sitzungen</a:t>
            </a:r>
          </a:p>
          <a:p>
            <a:pPr>
              <a:lnSpc>
                <a:spcPct val="100000"/>
              </a:lnSpc>
            </a:pPr>
            <a:r>
              <a:rPr lang="de-CH" sz="1900" dirty="0"/>
              <a:t>ILIAS-Forum:</a:t>
            </a:r>
          </a:p>
          <a:p>
            <a:pPr lvl="1">
              <a:lnSpc>
                <a:spcPct val="100000"/>
              </a:lnSpc>
            </a:pPr>
            <a:r>
              <a:rPr lang="de-CH" sz="1900" dirty="0"/>
              <a:t>Gegenseitiges Stellen und Beantworten der Fragen</a:t>
            </a:r>
          </a:p>
          <a:p>
            <a:pPr lvl="2">
              <a:lnSpc>
                <a:spcPct val="100000"/>
              </a:lnSpc>
            </a:pPr>
            <a:r>
              <a:rPr lang="de-CH" sz="1900" dirty="0"/>
              <a:t>Kursleitung greift lediglich bei falschen Aussagen/Ungenauigkeiten ein</a:t>
            </a:r>
          </a:p>
          <a:p>
            <a:pPr lvl="1">
              <a:lnSpc>
                <a:spcPct val="100000"/>
              </a:lnSpc>
            </a:pPr>
            <a:endParaRPr lang="de-CH" sz="1900" dirty="0"/>
          </a:p>
          <a:p>
            <a:pPr>
              <a:lnSpc>
                <a:spcPct val="100000"/>
              </a:lnSpc>
            </a:pPr>
            <a:r>
              <a:rPr lang="de-CH" sz="1900" dirty="0"/>
              <a:t>Skript:</a:t>
            </a:r>
          </a:p>
          <a:p>
            <a:pPr lvl="1">
              <a:lnSpc>
                <a:spcPct val="100000"/>
              </a:lnSpc>
            </a:pPr>
            <a:r>
              <a:rPr lang="de-CH" sz="1900" dirty="0"/>
              <a:t>Repetition der besprochenen Inhalte</a:t>
            </a:r>
          </a:p>
          <a:p>
            <a:pPr lvl="1">
              <a:lnSpc>
                <a:spcPct val="100000"/>
              </a:lnSpc>
            </a:pPr>
            <a:r>
              <a:rPr lang="de-CH" sz="1900" dirty="0"/>
              <a:t>Weitere Tipps und Kniffe</a:t>
            </a:r>
          </a:p>
          <a:p>
            <a:pPr lvl="1">
              <a:lnSpc>
                <a:spcPct val="100000"/>
              </a:lnSpc>
            </a:pPr>
            <a:r>
              <a:rPr lang="de-CH" sz="1900" dirty="0"/>
              <a:t>(Optionale) Ergänzende Übungen zur Vertiefung</a:t>
            </a:r>
          </a:p>
          <a:p>
            <a:pPr>
              <a:lnSpc>
                <a:spcPct val="100000"/>
              </a:lnSpc>
            </a:pPr>
            <a:r>
              <a:rPr lang="de-CH" sz="1900" dirty="0"/>
              <a:t>Sheet mit Tastaturkürzeln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7E3322-99D2-3E49-AD00-C7E94ED52C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8BFDF-F9B0-8441-B07D-C03BD77C66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E85AB0-CF84-B74A-9191-F29092DC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Hilfestellungen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986D0C-58C3-8F4E-92D4-AB1E82AC9C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Organisatorisches</a:t>
            </a:r>
          </a:p>
        </p:txBody>
      </p:sp>
    </p:spTree>
    <p:extLst>
      <p:ext uri="{BB962C8B-B14F-4D97-AF65-F5344CB8AC3E}">
        <p14:creationId xmlns:p14="http://schemas.microsoft.com/office/powerpoint/2010/main" val="2724705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79CE8E0-6599-9647-A50D-FE13D6CD5F39}"/>
              </a:ext>
            </a:extLst>
          </p:cNvPr>
          <p:cNvGrpSpPr/>
          <p:nvPr/>
        </p:nvGrpSpPr>
        <p:grpSpPr>
          <a:xfrm>
            <a:off x="0" y="52794"/>
            <a:ext cx="12192000" cy="1207058"/>
            <a:chOff x="0" y="46708"/>
            <a:chExt cx="12192000" cy="1207058"/>
          </a:xfrm>
        </p:grpSpPr>
        <p:sp>
          <p:nvSpPr>
            <p:cNvPr id="8" name="Trapez 7">
              <a:extLst>
                <a:ext uri="{FF2B5EF4-FFF2-40B4-BE49-F238E27FC236}">
                  <a16:creationId xmlns:a16="http://schemas.microsoft.com/office/drawing/2014/main" id="{000A0D85-728B-3545-A3E5-B0B0EF538F16}"/>
                </a:ext>
              </a:extLst>
            </p:cNvPr>
            <p:cNvSpPr/>
            <p:nvPr/>
          </p:nvSpPr>
          <p:spPr>
            <a:xfrm>
              <a:off x="0" y="46708"/>
              <a:ext cx="3936510" cy="318417"/>
            </a:xfrm>
            <a:prstGeom prst="trapezoid">
              <a:avLst>
                <a:gd name="adj" fmla="val 47976"/>
              </a:avLst>
            </a:prstGeom>
            <a:solidFill>
              <a:srgbClr val="FFA6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034502A-3025-8849-8318-ACB4BACA87A3}"/>
                </a:ext>
              </a:extLst>
            </p:cNvPr>
            <p:cNvSpPr/>
            <p:nvPr/>
          </p:nvSpPr>
          <p:spPr>
            <a:xfrm>
              <a:off x="0" y="365126"/>
              <a:ext cx="12192000" cy="888640"/>
            </a:xfrm>
            <a:prstGeom prst="rect">
              <a:avLst/>
            </a:prstGeom>
            <a:gradFill>
              <a:gsLst>
                <a:gs pos="0">
                  <a:srgbClr val="FFA600">
                    <a:alpha val="50000"/>
                  </a:srgbClr>
                </a:gs>
                <a:gs pos="100000">
                  <a:srgbClr val="FF8E00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6CA610-AFA4-3C47-A316-C3B74494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2000" dirty="0"/>
              <a:t>Vertiefung von Wissen in einem Bereich, der zunehmend an Bedeutung gewinnt</a:t>
            </a:r>
          </a:p>
          <a:p>
            <a:pPr>
              <a:lnSpc>
                <a:spcPct val="100000"/>
              </a:lnSpc>
            </a:pPr>
            <a:endParaRPr lang="de-CH" sz="2000" dirty="0"/>
          </a:p>
          <a:p>
            <a:pPr>
              <a:lnSpc>
                <a:spcPct val="100000"/>
              </a:lnSpc>
            </a:pPr>
            <a:r>
              <a:rPr lang="de-CH" sz="2000" dirty="0"/>
              <a:t>Erlernen der Fähigkeiten, um selber 3D-Objekte zu erstellen, beispielsweise…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um eine Abbildung für eine Präsentation zu erstellen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für weitere Applikationen (VR, Gaming, usw.)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um Stimuli für ein Experiment zu erzeugen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zur Veranschaulichung von Inhalten in einer Arbeit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für ein Video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um Szenarien zu planen (z.B. Möbelanordnung in Räumen, Design von Objekten)</a:t>
            </a:r>
          </a:p>
          <a:p>
            <a:pPr lvl="1">
              <a:lnSpc>
                <a:spcPct val="100000"/>
              </a:lnSpc>
            </a:pPr>
            <a:r>
              <a:rPr lang="de-CH" sz="2000" dirty="0"/>
              <a:t>… just </a:t>
            </a:r>
            <a:r>
              <a:rPr lang="de-CH" sz="2000" dirty="0" err="1"/>
              <a:t>for</a:t>
            </a:r>
            <a:r>
              <a:rPr lang="de-CH" sz="2000" dirty="0"/>
              <a:t> </a:t>
            </a:r>
            <a:r>
              <a:rPr lang="de-CH" sz="2000" dirty="0" err="1"/>
              <a:t>fun</a:t>
            </a:r>
            <a:endParaRPr lang="de-CH" sz="20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7E3322-99D2-3E49-AD00-C7E94ED52C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8BFDF-F9B0-8441-B07D-C03BD77C66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E85AB0-CF84-B74A-9191-F29092DC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bringt mir dieser Kurs?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986D0C-58C3-8F4E-92D4-AB1E82AC9C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Organisatorisches</a:t>
            </a:r>
          </a:p>
        </p:txBody>
      </p:sp>
    </p:spTree>
    <p:extLst>
      <p:ext uri="{BB962C8B-B14F-4D97-AF65-F5344CB8AC3E}">
        <p14:creationId xmlns:p14="http://schemas.microsoft.com/office/powerpoint/2010/main" val="3640667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F79CE8E0-6599-9647-A50D-FE13D6CD5F39}"/>
              </a:ext>
            </a:extLst>
          </p:cNvPr>
          <p:cNvGrpSpPr/>
          <p:nvPr/>
        </p:nvGrpSpPr>
        <p:grpSpPr>
          <a:xfrm>
            <a:off x="0" y="52794"/>
            <a:ext cx="12192000" cy="1207058"/>
            <a:chOff x="0" y="46708"/>
            <a:chExt cx="12192000" cy="1207058"/>
          </a:xfrm>
        </p:grpSpPr>
        <p:sp>
          <p:nvSpPr>
            <p:cNvPr id="8" name="Trapez 7">
              <a:extLst>
                <a:ext uri="{FF2B5EF4-FFF2-40B4-BE49-F238E27FC236}">
                  <a16:creationId xmlns:a16="http://schemas.microsoft.com/office/drawing/2014/main" id="{000A0D85-728B-3545-A3E5-B0B0EF538F16}"/>
                </a:ext>
              </a:extLst>
            </p:cNvPr>
            <p:cNvSpPr/>
            <p:nvPr/>
          </p:nvSpPr>
          <p:spPr>
            <a:xfrm>
              <a:off x="0" y="46708"/>
              <a:ext cx="3936510" cy="318417"/>
            </a:xfrm>
            <a:prstGeom prst="trapezoid">
              <a:avLst>
                <a:gd name="adj" fmla="val 47976"/>
              </a:avLst>
            </a:prstGeom>
            <a:solidFill>
              <a:srgbClr val="FFA6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034502A-3025-8849-8318-ACB4BACA87A3}"/>
                </a:ext>
              </a:extLst>
            </p:cNvPr>
            <p:cNvSpPr/>
            <p:nvPr/>
          </p:nvSpPr>
          <p:spPr>
            <a:xfrm>
              <a:off x="0" y="365126"/>
              <a:ext cx="12192000" cy="888640"/>
            </a:xfrm>
            <a:prstGeom prst="rect">
              <a:avLst/>
            </a:prstGeom>
            <a:gradFill>
              <a:gsLst>
                <a:gs pos="0">
                  <a:srgbClr val="FFA600">
                    <a:alpha val="50000"/>
                  </a:srgbClr>
                </a:gs>
                <a:gs pos="100000">
                  <a:srgbClr val="FF8E00">
                    <a:alpha val="5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6CA610-AFA4-3C47-A316-C3B74494F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CH" sz="2000" dirty="0"/>
              <a:t>Erstellen von Objekten in Blender.</a:t>
            </a:r>
          </a:p>
          <a:p>
            <a:pPr>
              <a:lnSpc>
                <a:spcPct val="100000"/>
              </a:lnSpc>
            </a:pPr>
            <a:r>
              <a:rPr lang="de-CH" sz="2000" dirty="0"/>
              <a:t>Einsenden der Blender-Files über ILIAS bis zum jeweils angegebenen Datum.</a:t>
            </a:r>
          </a:p>
          <a:p>
            <a:pPr>
              <a:lnSpc>
                <a:spcPct val="100000"/>
              </a:lnSpc>
            </a:pPr>
            <a:r>
              <a:rPr lang="de-CH" sz="2000" dirty="0"/>
              <a:t>Eine genauere Information erfolgt frühzeitig im Kurs und auf ILIAS.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7E3322-99D2-3E49-AD00-C7E94ED52C0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 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8BFDF-F9B0-8441-B07D-C03BD77C66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4574887-32C3-6C4F-9095-F77E3818B1E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AE85AB0-CF84-B74A-9191-F29092DC2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Leistungsnachweise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986D0C-58C3-8F4E-92D4-AB1E82AC9C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Organisatorisches</a:t>
            </a:r>
          </a:p>
        </p:txBody>
      </p:sp>
    </p:spTree>
    <p:extLst>
      <p:ext uri="{BB962C8B-B14F-4D97-AF65-F5344CB8AC3E}">
        <p14:creationId xmlns:p14="http://schemas.microsoft.com/office/powerpoint/2010/main" val="2638777884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</Words>
  <Application>Microsoft Macintosh PowerPoint</Application>
  <PresentationFormat>Breitbild</PresentationFormat>
  <Paragraphs>54</Paragraphs>
  <Slides>5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3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Anforderungen</vt:lpstr>
      <vt:lpstr>Hilfestellungen</vt:lpstr>
      <vt:lpstr>Was bringt mir dieser Kurs?</vt:lpstr>
      <vt:lpstr>Leistungsnachweise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90</cp:revision>
  <dcterms:created xsi:type="dcterms:W3CDTF">2021-06-17T16:14:48Z</dcterms:created>
  <dcterms:modified xsi:type="dcterms:W3CDTF">2025-03-08T18:31:21Z</dcterms:modified>
</cp:coreProperties>
</file>

<file path=docProps/thumbnail.jpeg>
</file>